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8"/>
  </p:notesMasterIdLst>
  <p:sldSz cx="12192000" cy="6858000" type="custom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ype="http://schemas.openxmlformats.org/officeDocument/2006/relationships/presProps" Target="presProps.xml"/>  <Relationship Id="rId15" Type="http://schemas.openxmlformats.org/officeDocument/2006/relationships/viewProps" Target="viewProps.xml"/>  <Relationship Id="rId16" Type="http://schemas.openxmlformats.org/officeDocument/2006/relationships/theme" Target="theme/theme1.xml"/>  <Relationship Id="rId17" Type="http://schemas.openxmlformats.org/officeDocument/2006/relationships/tableStyles" Target="tableStyles.xml"/>  <Relationship Id="rId18" Type="http://schemas.openxmlformats.org/officeDocument/2006/relationships/notesMaster" Target="notesMasters/notesMaster1.xml"/></Relationships>
</file>

<file path=ppt/notesMasters/_rels/notesMaster1.xml.rels><?xml version="1.0" encoding="UTF-8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arget="../media/image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<Relationships xmlns="http://schemas.openxmlformats.org/package/2006/relationships"><Relationship Id="rId1" Target="../media/image70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<Relationships xmlns="http://schemas.openxmlformats.org/package/2006/relationships"><Relationship Id="rId1" Target="../media/image71.png" Type="http://schemas.openxmlformats.org/officeDocument/2006/relationships/image"/><Relationship Id="rId2" Target="../media/image72.svg" Type="http://schemas.openxmlformats.org/officeDocument/2006/relationships/image"/><Relationship Id="rId3" Target="../media/image73.png" Type="http://schemas.openxmlformats.org/officeDocument/2006/relationships/image"/><Relationship Id="rId4" Target="../media/image74.svg" Type="http://schemas.openxmlformats.org/officeDocument/2006/relationships/image"/><Relationship Id="rId5" Target="../media/image75.png" Type="http://schemas.openxmlformats.org/officeDocument/2006/relationships/image"/><Relationship Id="rId6" Target="../media/image76.sv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11.xml" Type="http://schemas.openxmlformats.org/officeDocument/2006/relationships/notesSlide"/></Relationships>
</file>

<file path=ppt/slides/_rels/slide12.xml.rels><?xml version="1.0" encoding="UTF-8" standalone="yes"?><Relationships xmlns="http://schemas.openxmlformats.org/package/2006/relationships"><Relationship Id="rId1" Target="../media/image77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2.xml.rels><?xml version="1.0" encoding="UTF-8" standalone="yes"?><Relationships xmlns="http://schemas.openxmlformats.org/package/2006/relationships"><Relationship Id="rId1" Target="../media/image2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slideLayouts/slideLayout1.xml" Type="http://schemas.openxmlformats.org/officeDocument/2006/relationships/slideLayout"/><Relationship Id="rId20" Target="../notesSlides/notesSlide2.xml" Type="http://schemas.openxmlformats.org/officeDocument/2006/relationships/notesSlide"/></Relationships>
</file>

<file path=ppt/slides/_rels/slide3.xml.rels><?xml version="1.0" encoding="UTF-8" standalone="yes"?><Relationships xmlns="http://schemas.openxmlformats.org/package/2006/relationships"><Relationship Id="rId1" Target="../media/image20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<Relationships xmlns="http://schemas.openxmlformats.org/package/2006/relationships"><Relationship Id="rId1" Target="../media/image21.pn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33.png" Type="http://schemas.openxmlformats.org/officeDocument/2006/relationships/image"/><Relationship Id="rId14" Target="../media/image34.svg" Type="http://schemas.openxmlformats.org/officeDocument/2006/relationships/image"/><Relationship Id="rId15" Target="../media/image35.png" Type="http://schemas.openxmlformats.org/officeDocument/2006/relationships/image"/><Relationship Id="rId16" Target="../media/image36.svg" Type="http://schemas.openxmlformats.org/officeDocument/2006/relationships/image"/><Relationship Id="rId17" Target="../media/image37.png" Type="http://schemas.openxmlformats.org/officeDocument/2006/relationships/image"/><Relationship Id="rId18" Target="../media/image38.svg" Type="http://schemas.openxmlformats.org/officeDocument/2006/relationships/image"/><Relationship Id="rId19" Target="../media/image39.png" Type="http://schemas.openxmlformats.org/officeDocument/2006/relationships/image"/><Relationship Id="rId20" Target="../media/image40.svg" Type="http://schemas.openxmlformats.org/officeDocument/2006/relationships/image"/><Relationship Id="rId21" Target="../media/image41.png" Type="http://schemas.openxmlformats.org/officeDocument/2006/relationships/image"/><Relationship Id="rId22" Target="../media/image42.svg" Type="http://schemas.openxmlformats.org/officeDocument/2006/relationships/image"/><Relationship Id="rId23" Target="../slideLayouts/slideLayout1.xml" Type="http://schemas.openxmlformats.org/officeDocument/2006/relationships/slideLayout"/><Relationship Id="rId24" Target="../notesSlides/notesSlide4.xml" Type="http://schemas.openxmlformats.org/officeDocument/2006/relationships/notesSlide"/></Relationships>
</file>

<file path=ppt/slides/_rels/slide5.xml.rels><?xml version="1.0" encoding="UTF-8" standalone="yes"?><Relationships xmlns="http://schemas.openxmlformats.org/package/2006/relationships"><Relationship Id="rId1" Target="../media/image43.png" Type="http://schemas.openxmlformats.org/officeDocument/2006/relationships/image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slideLayouts/slideLayout1.xml" Type="http://schemas.openxmlformats.org/officeDocument/2006/relationships/slideLayout"/><Relationship Id="rId10" Target="../notesSlides/notesSlide5.xml" Type="http://schemas.openxmlformats.org/officeDocument/2006/relationships/notesSlide"/></Relationships>
</file>

<file path=ppt/slides/_rels/slide6.xml.rels><?xml version="1.0" encoding="UTF-8" standalone="yes"?><Relationships xmlns="http://schemas.openxmlformats.org/package/2006/relationships"><Relationship Id="rId1" Target="../media/image51.png" Type="http://schemas.openxmlformats.org/officeDocument/2006/relationships/image"/><Relationship Id="rId2" Target="../media/image52.sv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6.xml" Type="http://schemas.openxmlformats.org/officeDocument/2006/relationships/notesSlide"/></Relationships>
</file>

<file path=ppt/slides/_rels/slide7.xml.rels><?xml version="1.0" encoding="UTF-8" standalone="yes"?><Relationships xmlns="http://schemas.openxmlformats.org/package/2006/relationships"><Relationship Id="rId1" Target="../media/image57.png" Type="http://schemas.openxmlformats.org/officeDocument/2006/relationships/image"/><Relationship Id="rId2" Target="../media/image58.sv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7.xml" Type="http://schemas.openxmlformats.org/officeDocument/2006/relationships/notesSlide"/></Relationships>
</file>

<file path=ppt/slides/_rels/slide8.xml.rels><?xml version="1.0" encoding="UTF-8" standalone="yes"?><Relationships xmlns="http://schemas.openxmlformats.org/package/2006/relationships"><Relationship Id="rId1" Target="../media/image63.png" Type="http://schemas.openxmlformats.org/officeDocument/2006/relationships/image"/><Relationship Id="rId2" Target="../media/image64.svg" Type="http://schemas.openxmlformats.org/officeDocument/2006/relationships/image"/><Relationship Id="rId3" Target="../media/image65.png" Type="http://schemas.openxmlformats.org/officeDocument/2006/relationships/image"/><Relationship Id="rId4" Target="../media/image66.sv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8.xml" Type="http://schemas.openxmlformats.org/officeDocument/2006/relationships/notesSlide"/></Relationships>
</file>

<file path=ppt/slides/_rels/slide9.xml.rels><?xml version="1.0" encoding="UTF-8" standalone="yes"?><Relationships xmlns="http://schemas.openxmlformats.org/package/2006/relationships"><Relationship Id="rId1" Target="../media/image69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0905" y="4295693"/>
            <a:ext cx="12379404" cy="76786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6048"/>
              </a:lnSpc>
              <a:buNone/>
            </a:pPr>
            <a:r>
              <a:rPr lang="en-US" sz="5400" spc="162" kern="0" dirty="0" smtClean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EMPLOYEE ATTRITION ANALYSIS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80905" y="5471736"/>
            <a:ext cx="12379404" cy="32386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552"/>
              </a:lnSpc>
              <a:spcBef>
                <a:spcPts val="3151"/>
              </a:spcBef>
              <a:buNone/>
            </a:pPr>
            <a:r>
              <a:rPr lang="en-US" sz="2025" spc="61" kern="0" dirty="0" smtClean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This presentation examines key factors driving attrition to improve retention for Frito Lay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80905" y="6032877"/>
            <a:ext cx="12379404" cy="30085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70"/>
              </a:lnSpc>
              <a:spcBef>
                <a:spcPts val="1832"/>
              </a:spcBef>
              <a:buNone/>
            </a:pPr>
            <a:r>
              <a:rPr lang="en-US" b="1" sz="1782" spc="53" kern="0" dirty="0" smtClean="0">
                <a:solidFill>
                  <a:srgbClr val="ffffff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Presented by Mohammad Meraj, Senior Advisor - DDSAnalytics</a:t>
            </a:r>
            <a:endParaRPr lang="en-US" dirty="0"/>
          </a:p>
        </p:txBody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/>
          <a:srcRect l="0" r="0" t="24235" b="24235"/>
          <a:stretch/>
        </p:blipFill>
        <p:spPr>
          <a:xfrm>
            <a:off x="0" y="0"/>
            <a:ext cx="12188952" cy="3847138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3605263" cy="5913546"/>
          </a:xfrm>
          <a:prstGeom prst="rect">
            <a:avLst/>
          </a:prstGeom>
          <a:solidFill>
            <a:srgbClr val="143f9c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17564" r="42147" t="437" b="437"/>
          <a:stretch/>
        </p:blipFill>
        <p:spPr>
          <a:xfrm>
            <a:off x="476131" y="476131"/>
            <a:ext cx="3605263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380405" y="2732992"/>
            <a:ext cx="7500015" cy="42653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360"/>
              </a:lnSpc>
              <a:buNone/>
            </a:pPr>
            <a:r>
              <a:rPr lang="en-US" sz="3000" spc="90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MONTHLY INCOME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380405" y="3299984"/>
            <a:ext cx="7500015" cy="80257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7"/>
              </a:lnSpc>
              <a:spcBef>
                <a:spcPts val="1085"/>
              </a:spcBef>
              <a:buNone/>
            </a:pPr>
            <a:r>
              <a:rPr lang="en-US" sz="1584" spc="47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manager job role had the highest average monthly income of $17,197 according to the data. A multiple linear regression model was built to predict monthly income using job characteristics as predictors.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99950"/>
            <a:ext cx="12188952" cy="42653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360"/>
              </a:lnSpc>
              <a:buNone/>
            </a:pPr>
            <a:r>
              <a:rPr lang="en-US" sz="3000" spc="90" kern="0" dirty="0" smtClean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LINEAR REGRESSION MODEL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476006" y="1528380"/>
            <a:ext cx="1428393" cy="1428393"/>
          </a:xfrm>
          <a:prstGeom prst="roundRect">
            <a:avLst>
              <a:gd name="adj" fmla="val 6402"/>
            </a:avLst>
          </a:prstGeom>
          <a:noFill/>
          <a:ln w="25400">
            <a:solidFill>
              <a:srgbClr val="143f9c"/>
            </a:solidFill>
            <a:prstDash val="solid"/>
            <a:miter lim="800000"/>
          </a:ln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30320" y="1882690"/>
            <a:ext cx="714196" cy="71419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93760" y="3044163"/>
            <a:ext cx="3592884" cy="51838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Model predicts employees' monthly income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93760" y="3642203"/>
            <a:ext cx="3592884" cy="66866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56"/>
              </a:lnSpc>
              <a:spcBef>
                <a:spcPts val="615"/>
              </a:spcBef>
              <a:buNone/>
            </a:pPr>
            <a:r>
              <a:rPr lang="en-US" sz="1320" spc="40" kern="0" dirty="0" smtClean="0">
                <a:solidFill>
                  <a:srgbClr val="ffffff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A linear regression model was built and trained on employee data to predict monthly income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5380280" y="1528380"/>
            <a:ext cx="1428393" cy="1428393"/>
          </a:xfrm>
          <a:prstGeom prst="roundRect">
            <a:avLst>
              <a:gd name="adj" fmla="val 6402"/>
            </a:avLst>
          </a:prstGeom>
          <a:noFill/>
          <a:ln w="25400">
            <a:solidFill>
              <a:srgbClr val="143f9c"/>
            </a:solidFill>
            <a:prstDash val="solid"/>
            <a:miter lim="800000"/>
          </a:ln>
        </p:spPr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1540" y="1974755"/>
            <a:ext cx="580880" cy="542789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219472" y="3044163"/>
            <a:ext cx="3750007" cy="51838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Used predictors like business travel, job level, role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219472" y="3642203"/>
            <a:ext cx="3750007" cy="44577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56"/>
              </a:lnSpc>
              <a:spcBef>
                <a:spcPts val="615"/>
              </a:spcBef>
              <a:buNone/>
            </a:pPr>
            <a:r>
              <a:rPr lang="en-US" sz="1320" spc="40" kern="0" dirty="0" smtClean="0">
                <a:solidFill>
                  <a:srgbClr val="ffffff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model used predictors like business travel frequency, job level, job role and others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9284553" y="1528380"/>
            <a:ext cx="1428393" cy="1428393"/>
          </a:xfrm>
          <a:prstGeom prst="roundRect">
            <a:avLst>
              <a:gd name="adj" fmla="val 6402"/>
            </a:avLst>
          </a:prstGeom>
          <a:noFill/>
          <a:ln w="25400">
            <a:solidFill>
              <a:srgbClr val="143f9c"/>
            </a:solidFill>
            <a:prstDash val="solid"/>
            <a:miter lim="800000"/>
          </a:ln>
        </p:spPr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14193" y="1999859"/>
            <a:ext cx="561835" cy="476131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259920" y="3044163"/>
            <a:ext cx="3477660" cy="51838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Achieved RMSE of $1,046 on training data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8259920" y="3642203"/>
            <a:ext cx="3477660" cy="44577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56"/>
              </a:lnSpc>
              <a:spcBef>
                <a:spcPts val="615"/>
              </a:spcBef>
              <a:buNone/>
            </a:pPr>
            <a:r>
              <a:rPr lang="en-US" sz="1320" spc="40" kern="0" dirty="0" smtClean="0">
                <a:solidFill>
                  <a:srgbClr val="ffffff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On the training data, the model achieved a root mean squared error of $1,046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0" y="4751787"/>
            <a:ext cx="12188952" cy="2104499"/>
          </a:xfrm>
          <a:prstGeom prst="rect">
            <a:avLst/>
          </a:prstGeom>
          <a:solidFill>
            <a:srgbClr val="283d6b"/>
          </a:solidFill>
        </p:spPr>
      </p:sp>
      <p:sp>
        <p:nvSpPr>
          <p:cNvPr id="16" name="Object 15"/>
          <p:cNvSpPr/>
          <p:nvPr/>
        </p:nvSpPr>
        <p:spPr>
          <a:xfrm>
            <a:off x="2285657" y="5063355"/>
            <a:ext cx="7617639" cy="64773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52"/>
              </a:lnSpc>
              <a:buNone/>
            </a:pPr>
            <a:r>
              <a:rPr lang="en-US" sz="2025" spc="61" kern="0" dirty="0" smtClean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linear regression model showed reasonable performance in predicting monthly income on the training data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-95226" y="6003614"/>
            <a:ext cx="12379404" cy="53505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7"/>
              </a:lnSpc>
              <a:spcBef>
                <a:spcPts val="2259"/>
              </a:spcBef>
              <a:buNone/>
            </a:pPr>
            <a:r>
              <a:rPr lang="en-US" sz="1584" spc="47" kern="0" dirty="0" smtClean="0">
                <a:solidFill>
                  <a:srgbClr val="ffffff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variables "Over18", "EmployeeCount" and "StandardHours" won't be included as predictors in the model since those variables only has 1 value.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143f9c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0" r="0" t="8372" b="8372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55315" y="702933"/>
            <a:ext cx="3899274" cy="39667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124"/>
              </a:lnSpc>
              <a:buNone/>
            </a:pPr>
            <a:r>
              <a:rPr lang="en-US" b="1" sz="2790" spc="84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THANK YOU!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552479" y="1335776"/>
            <a:ext cx="3899274" cy="39667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124"/>
              </a:lnSpc>
              <a:buNone/>
            </a:pPr>
            <a:r>
              <a:rPr lang="en-US" b="1" sz="2790" spc="84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QUESTIONS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70217" y="1943426"/>
            <a:ext cx="4927340" cy="33686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654"/>
              </a:lnSpc>
              <a:buNone/>
            </a:pPr>
            <a:r>
              <a:rPr lang="en-US" b="1" sz="2106" spc="63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emerajmohammadi@smu.edu 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5227917" cy="6856286"/>
          </a:xfrm>
          <a:prstGeom prst="rect">
            <a:avLst/>
          </a:prstGeom>
          <a:solidFill>
            <a:srgbClr val="eae9e6"/>
          </a:solidFill>
        </p:spPr>
      </p:sp>
      <p:sp>
        <p:nvSpPr>
          <p:cNvPr id="3" name="Object 2"/>
          <p:cNvSpPr/>
          <p:nvPr/>
        </p:nvSpPr>
        <p:spPr>
          <a:xfrm>
            <a:off x="5751662" y="770024"/>
            <a:ext cx="4049129" cy="269613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748" r="748" t="1310" b="1310"/>
          <a:stretch/>
        </p:blipFill>
        <p:spPr>
          <a:xfrm>
            <a:off x="5751662" y="770024"/>
            <a:ext cx="4049129" cy="2696133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9896017" y="770024"/>
            <a:ext cx="1769191" cy="269613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2"/>
          <a:srcRect l="878" r="878" t="0" b="0"/>
          <a:stretch/>
        </p:blipFill>
        <p:spPr>
          <a:xfrm>
            <a:off x="9896017" y="770024"/>
            <a:ext cx="1769191" cy="269613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751662" y="3561383"/>
            <a:ext cx="3398246" cy="252487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3"/>
          <a:srcRect l="149" r="149" t="614" b="614"/>
          <a:stretch/>
        </p:blipFill>
        <p:spPr>
          <a:xfrm>
            <a:off x="5751662" y="3561383"/>
            <a:ext cx="3398246" cy="2524878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9245134" y="3561383"/>
            <a:ext cx="2420074" cy="252487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4"/>
          <a:srcRect l="79" r="79" t="0" b="0"/>
          <a:stretch/>
        </p:blipFill>
        <p:spPr>
          <a:xfrm>
            <a:off x="9245134" y="3561383"/>
            <a:ext cx="2420074" cy="2524878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791863" y="754680"/>
            <a:ext cx="714196" cy="714196"/>
          </a:xfrm>
          <a:prstGeom prst="roundRect">
            <a:avLst>
              <a:gd name="adj" fmla="val 12803"/>
            </a:avLst>
          </a:prstGeom>
          <a:noFill/>
          <a:ln w="25400">
            <a:solidFill>
              <a:srgbClr val="000000"/>
            </a:solidFill>
            <a:prstDash val="solid"/>
            <a:miter lim="800000"/>
          </a:ln>
        </p:spPr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585" y="990407"/>
            <a:ext cx="285679" cy="238065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1601285" y="980147"/>
            <a:ext cx="3226154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42"/>
              </a:lnSpc>
              <a:buNone/>
            </a:pPr>
            <a:r>
              <a:rPr lang="en-US" b="1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Review &amp; Prepare the Data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775750" y="1511978"/>
            <a:ext cx="714196" cy="714196"/>
          </a:xfrm>
          <a:prstGeom prst="roundRect">
            <a:avLst>
              <a:gd name="adj" fmla="val 12803"/>
            </a:avLst>
          </a:prstGeom>
          <a:noFill/>
          <a:ln w="25400">
            <a:solidFill>
              <a:srgbClr val="000000"/>
            </a:solidFill>
            <a:prstDash val="solid"/>
            <a:miter lim="800000"/>
          </a:ln>
        </p:spPr>
      </p:sp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7959" y="1680709"/>
            <a:ext cx="314246" cy="380905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1585173" y="1608890"/>
            <a:ext cx="3438816" cy="51838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42"/>
              </a:lnSpc>
              <a:buNone/>
            </a:pPr>
            <a:r>
              <a:rPr lang="en-US" b="1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Boxplots of Numeric Variables Grouped by Attrition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759637" y="2285388"/>
            <a:ext cx="714196" cy="714196"/>
          </a:xfrm>
          <a:prstGeom prst="roundRect">
            <a:avLst>
              <a:gd name="adj" fmla="val 12803"/>
            </a:avLst>
          </a:prstGeom>
          <a:noFill/>
          <a:ln w="25400">
            <a:solidFill>
              <a:srgbClr val="000000"/>
            </a:solidFill>
            <a:prstDash val="solid"/>
            <a:miter lim="800000"/>
          </a:ln>
        </p:spPr>
      </p:sp>
      <p:pic>
        <p:nvPicPr>
          <p:cNvPr id="18" name="Object 17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1827" y="2512701"/>
            <a:ext cx="361860" cy="266633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1569060" y="2382301"/>
            <a:ext cx="3421031" cy="51838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42"/>
              </a:lnSpc>
              <a:buNone/>
            </a:pPr>
            <a:r>
              <a:rPr lang="en-US" b="1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Chi-Square Test and Contingency Tables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743525" y="3074912"/>
            <a:ext cx="714196" cy="714196"/>
          </a:xfrm>
          <a:prstGeom prst="roundRect">
            <a:avLst>
              <a:gd name="adj" fmla="val 12803"/>
            </a:avLst>
          </a:prstGeom>
          <a:noFill/>
          <a:ln w="25400">
            <a:solidFill>
              <a:srgbClr val="000000"/>
            </a:solidFill>
            <a:prstDash val="solid"/>
            <a:miter lim="800000"/>
          </a:ln>
        </p:spPr>
      </p:sp>
      <p:pic>
        <p:nvPicPr>
          <p:cNvPr id="21" name="Object 20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4089" y="3247783"/>
            <a:ext cx="295201" cy="371382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552947" y="3171824"/>
            <a:ext cx="3066631" cy="51838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42"/>
              </a:lnSpc>
              <a:buNone/>
            </a:pPr>
            <a:r>
              <a:rPr lang="en-US" b="1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Predictive Models (KNN &amp; Naive Bayes)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759637" y="3896660"/>
            <a:ext cx="714196" cy="714196"/>
          </a:xfrm>
          <a:prstGeom prst="roundRect">
            <a:avLst>
              <a:gd name="adj" fmla="val 12803"/>
            </a:avLst>
          </a:prstGeom>
          <a:noFill/>
          <a:ln w="25400">
            <a:solidFill>
              <a:srgbClr val="000000"/>
            </a:solidFill>
            <a:prstDash val="solid"/>
            <a:miter lim="800000"/>
          </a:ln>
        </p:spPr>
      </p:sp>
      <p:pic>
        <p:nvPicPr>
          <p:cNvPr id="24" name="Object 23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3518" y="4090529"/>
            <a:ext cx="323769" cy="323769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1569060" y="4122128"/>
            <a:ext cx="3084307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42"/>
              </a:lnSpc>
              <a:buNone/>
            </a:pPr>
            <a:r>
              <a:rPr lang="en-US" b="1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Highest Job Satisfaction 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43525" y="4686184"/>
            <a:ext cx="714196" cy="714196"/>
          </a:xfrm>
          <a:prstGeom prst="roundRect">
            <a:avLst>
              <a:gd name="adj" fmla="val 12803"/>
            </a:avLst>
          </a:prstGeom>
          <a:noFill/>
          <a:ln w="25400">
            <a:solidFill>
              <a:srgbClr val="000000"/>
            </a:solidFill>
            <a:prstDash val="solid"/>
            <a:miter lim="800000"/>
          </a:ln>
        </p:spPr>
      </p:sp>
      <p:pic>
        <p:nvPicPr>
          <p:cNvPr id="27" name="Object 26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8274" y="4896753"/>
            <a:ext cx="295201" cy="295201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1552947" y="4911652"/>
            <a:ext cx="2995707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42"/>
              </a:lnSpc>
              <a:buNone/>
            </a:pPr>
            <a:r>
              <a:rPr lang="en-US" b="1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Highest Monthly Income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743525" y="5491820"/>
            <a:ext cx="714196" cy="714196"/>
          </a:xfrm>
          <a:prstGeom prst="roundRect">
            <a:avLst>
              <a:gd name="adj" fmla="val 12803"/>
            </a:avLst>
          </a:prstGeom>
          <a:noFill/>
          <a:ln w="25400">
            <a:solidFill>
              <a:srgbClr val="000000"/>
            </a:solidFill>
            <a:prstDash val="solid"/>
            <a:miter lim="800000"/>
          </a:ln>
        </p:spPr>
      </p:sp>
      <p:pic>
        <p:nvPicPr>
          <p:cNvPr id="30" name="Object 29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6561" y="5648007"/>
            <a:ext cx="361860" cy="409473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552947" y="5588732"/>
            <a:ext cx="3084307" cy="51838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42"/>
              </a:lnSpc>
              <a:buNone/>
            </a:pPr>
            <a:r>
              <a:rPr lang="en-US" b="1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Linear Regression Model for Monthly Income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851754" y="169186"/>
            <a:ext cx="1623606" cy="3710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924"/>
              </a:lnSpc>
              <a:buNone/>
            </a:pPr>
            <a:r>
              <a:rPr lang="en-US" b="1" sz="2610" spc="78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AGENDA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ae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108569" y="0"/>
            <a:ext cx="6089906" cy="686580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2871" r="35098" t="-56" b="-56"/>
          <a:stretch/>
        </p:blipFill>
        <p:spPr>
          <a:xfrm>
            <a:off x="6108569" y="0"/>
            <a:ext cx="6089906" cy="686580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54616" y="1975943"/>
            <a:ext cx="4199336" cy="85306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360"/>
              </a:lnSpc>
              <a:buNone/>
            </a:pPr>
            <a:r>
              <a:rPr lang="en-US" b="1" sz="3000" spc="90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REVIEW AND PREPARE THE DATA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716481" y="3428044"/>
            <a:ext cx="5143166" cy="144535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552"/>
              </a:lnSpc>
              <a:spcBef>
                <a:spcPts val="4624"/>
              </a:spcBef>
              <a:buSzPct val="100000"/>
              <a:buChar char="•"/>
            </a:pPr>
            <a:r>
              <a:rPr lang="en-US" sz="2025" spc="61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870 employees were evaluated</a:t>
            </a:r>
          </a:p>
          <a:p>
            <a:pPr algn="l" marL="242900" indent="-242900">
              <a:lnSpc>
                <a:spcPts val="2552"/>
              </a:lnSpc>
              <a:spcBef>
                <a:spcPts val="1829"/>
              </a:spcBef>
              <a:buSzPct val="100000"/>
              <a:buChar char="•"/>
            </a:pPr>
            <a:r>
              <a:rPr lang="en-US" sz="2025" spc="61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36 different attributes were considered</a:t>
            </a:r>
          </a:p>
          <a:p>
            <a:pPr algn="l" marL="242900" indent="-242900">
              <a:lnSpc>
                <a:spcPts val="2552"/>
              </a:lnSpc>
              <a:spcBef>
                <a:spcPts val="1829"/>
              </a:spcBef>
              <a:buSzPct val="100000"/>
              <a:buChar char="•"/>
            </a:pPr>
            <a:r>
              <a:rPr lang="en-US" sz="2025" spc="61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No missing values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5627868" cy="592306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1725" r="1725" t="-34077" b="-34077"/>
          <a:stretch/>
        </p:blipFill>
        <p:spPr>
          <a:xfrm>
            <a:off x="476131" y="476131"/>
            <a:ext cx="5627868" cy="5923069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094476" y="476131"/>
            <a:ext cx="5627868" cy="2961534"/>
          </a:xfrm>
          <a:prstGeom prst="rect">
            <a:avLst/>
          </a:prstGeom>
          <a:solidFill>
            <a:srgbClr val="eae9e6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2"/>
          <a:srcRect l="0" r="22789" t="0" b="26964"/>
          <a:stretch/>
        </p:blipFill>
        <p:spPr>
          <a:xfrm>
            <a:off x="6094476" y="3428143"/>
            <a:ext cx="5627868" cy="2961534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7529" y="1394092"/>
            <a:ext cx="5999250" cy="2399700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8962" y="3729515"/>
            <a:ext cx="95226" cy="95226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21887" y="2689835"/>
            <a:ext cx="2009273" cy="1085579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3320" y="3710088"/>
            <a:ext cx="95226" cy="95226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33236" y="1700053"/>
            <a:ext cx="5199350" cy="2066408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4677" y="3697423"/>
            <a:ext cx="95226" cy="95226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93415" y="2327404"/>
            <a:ext cx="2028318" cy="247588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64848" y="2513666"/>
            <a:ext cx="95226" cy="95226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64856" y="2009063"/>
            <a:ext cx="5170782" cy="2333042"/>
          </a:xfrm>
          <a:prstGeom prst="rect">
            <a:avLst/>
          </a:prstGeom>
        </p:spPr>
      </p:pic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36289" y="4276018"/>
            <a:ext cx="95226" cy="95226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6146429" y="773968"/>
            <a:ext cx="5317202" cy="19194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512"/>
              </a:lnSpc>
              <a:buNone/>
            </a:pPr>
            <a:r>
              <a:rPr lang="en-US" b="1" sz="1350" spc="41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KEY FACTORS THAT MAY CAUSE ATTRITION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7304350" y="1318982"/>
            <a:ext cx="133318" cy="133317"/>
          </a:xfrm>
          <a:prstGeom prst="ellipse">
            <a:avLst/>
          </a:prstGeom>
          <a:solidFill>
            <a:srgbClr val="143f9c"/>
          </a:solidFill>
        </p:spPr>
      </p:sp>
      <p:sp>
        <p:nvSpPr>
          <p:cNvPr id="18" name="Object 17"/>
          <p:cNvSpPr/>
          <p:nvPr/>
        </p:nvSpPr>
        <p:spPr>
          <a:xfrm>
            <a:off x="7532916" y="1286996"/>
            <a:ext cx="1435059" cy="19432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531"/>
              </a:lnSpc>
              <a:buNone/>
            </a:pPr>
            <a:r>
              <a:rPr lang="en-US" b="1" sz="1215" spc="37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StockOptionLevel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7304350" y="2608007"/>
            <a:ext cx="133318" cy="133317"/>
          </a:xfrm>
          <a:prstGeom prst="ellipse">
            <a:avLst/>
          </a:prstGeom>
          <a:solidFill>
            <a:srgbClr val="143f9c"/>
          </a:solidFill>
        </p:spPr>
      </p:sp>
      <p:sp>
        <p:nvSpPr>
          <p:cNvPr id="20" name="Object 19"/>
          <p:cNvSpPr/>
          <p:nvPr/>
        </p:nvSpPr>
        <p:spPr>
          <a:xfrm>
            <a:off x="7532916" y="2576014"/>
            <a:ext cx="1581707" cy="19432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531"/>
              </a:lnSpc>
              <a:buNone/>
            </a:pPr>
            <a:r>
              <a:rPr lang="en-US" b="1" sz="1215" spc="37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YearsInCurrentRole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7304350" y="1931306"/>
            <a:ext cx="133318" cy="133317"/>
          </a:xfrm>
          <a:prstGeom prst="ellipse">
            <a:avLst/>
          </a:prstGeom>
          <a:solidFill>
            <a:srgbClr val="143f9c"/>
          </a:solidFill>
        </p:spPr>
      </p:sp>
      <p:sp>
        <p:nvSpPr>
          <p:cNvPr id="22" name="Object 21"/>
          <p:cNvSpPr/>
          <p:nvPr/>
        </p:nvSpPr>
        <p:spPr>
          <a:xfrm>
            <a:off x="7532916" y="1899280"/>
            <a:ext cx="1895953" cy="19432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531"/>
              </a:lnSpc>
              <a:buNone/>
            </a:pPr>
            <a:r>
              <a:rPr lang="en-US" b="1" sz="1215" spc="37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YearsWithCurrManager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7304350" y="1625094"/>
            <a:ext cx="133318" cy="133317"/>
          </a:xfrm>
          <a:prstGeom prst="ellipse">
            <a:avLst/>
          </a:prstGeom>
          <a:solidFill>
            <a:srgbClr val="143f9c"/>
          </a:solidFill>
        </p:spPr>
      </p:sp>
      <p:sp>
        <p:nvSpPr>
          <p:cNvPr id="24" name="Object 23"/>
          <p:cNvSpPr/>
          <p:nvPr/>
        </p:nvSpPr>
        <p:spPr>
          <a:xfrm>
            <a:off x="7532916" y="1593138"/>
            <a:ext cx="1508383" cy="19432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531"/>
              </a:lnSpc>
              <a:buNone/>
            </a:pPr>
            <a:r>
              <a:rPr lang="en-US" b="1" sz="1215" spc="37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TotalWorkingYears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7304350" y="2269657"/>
            <a:ext cx="133318" cy="133317"/>
          </a:xfrm>
          <a:prstGeom prst="ellipse">
            <a:avLst/>
          </a:prstGeom>
          <a:solidFill>
            <a:srgbClr val="143f9c"/>
          </a:solidFill>
        </p:spPr>
      </p:sp>
      <p:sp>
        <p:nvSpPr>
          <p:cNvPr id="26" name="Object 25"/>
          <p:cNvSpPr/>
          <p:nvPr/>
        </p:nvSpPr>
        <p:spPr>
          <a:xfrm>
            <a:off x="7532916" y="2237647"/>
            <a:ext cx="1236036" cy="19432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531"/>
              </a:lnSpc>
              <a:buNone/>
            </a:pPr>
            <a:r>
              <a:rPr lang="en-US" b="1" sz="1215" spc="37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MonthlyIncome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99950"/>
            <a:ext cx="12188952" cy="42653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360"/>
              </a:lnSpc>
              <a:buNone/>
            </a:pPr>
            <a:r>
              <a:rPr lang="en-US" b="1" sz="3000" spc="90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P-VALUES AND THE CONTINGENCY TABLES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514096"/>
            <a:ext cx="5627868" cy="4885103"/>
          </a:xfrm>
          <a:prstGeom prst="rect">
            <a:avLst/>
          </a:prstGeom>
          <a:solidFill>
            <a:srgbClr val="eae9e6"/>
          </a:solidFill>
        </p:spPr>
      </p:sp>
      <p:sp>
        <p:nvSpPr>
          <p:cNvPr id="4" name="Object 3"/>
          <p:cNvSpPr/>
          <p:nvPr/>
        </p:nvSpPr>
        <p:spPr>
          <a:xfrm>
            <a:off x="6094476" y="1514096"/>
            <a:ext cx="5627868" cy="2442552"/>
          </a:xfrm>
          <a:prstGeom prst="rect">
            <a:avLst/>
          </a:prstGeom>
          <a:solidFill>
            <a:srgbClr val="fefefe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/>
          <a:srcRect l="-7263" r="-7263" t="-361" b="-361"/>
          <a:stretch/>
        </p:blipFill>
        <p:spPr>
          <a:xfrm>
            <a:off x="6094476" y="1514096"/>
            <a:ext cx="5627868" cy="2442552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2"/>
          <a:srcRect l="-6288" r="-6288" t="-3062" b="-3062"/>
          <a:stretch/>
        </p:blipFill>
        <p:spPr>
          <a:xfrm>
            <a:off x="6094476" y="3947125"/>
            <a:ext cx="5627868" cy="244255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011" y="1796812"/>
            <a:ext cx="5475506" cy="1371257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513423" y="1964063"/>
            <a:ext cx="5529864" cy="103677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There are higher proportions of attrition among people with overtime and those who work as sales representatives. Thus, the variable "OverTime" and "JobRole" are highly related with attrition.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8144407" y="5913334"/>
            <a:ext cx="419002" cy="419002"/>
          </a:xfrm>
          <a:prstGeom prst="roundRect">
            <a:avLst>
              <a:gd name="adj" fmla="val 21823"/>
            </a:avLst>
          </a:prstGeom>
          <a:solidFill>
            <a:srgbClr val="283d6b"/>
          </a:solidFill>
        </p:spPr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2986" y="6051578"/>
            <a:ext cx="171407" cy="152362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9057160" y="4867618"/>
            <a:ext cx="424673" cy="424673"/>
          </a:xfrm>
          <a:prstGeom prst="roundRect">
            <a:avLst>
              <a:gd name="adj" fmla="val 21532"/>
            </a:avLst>
          </a:prstGeom>
          <a:solidFill>
            <a:srgbClr val="283d6b"/>
          </a:solidFill>
        </p:spPr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77360" y="5007743"/>
            <a:ext cx="180930" cy="161885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415134" y="3461853"/>
            <a:ext cx="5565326" cy="51838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b="1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P-values of Chi-Square Test of Independence with Attrition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621306" y="4170466"/>
            <a:ext cx="1382684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BusinessTravel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722818" y="4481055"/>
            <a:ext cx="1141762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Department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541509" y="4807757"/>
            <a:ext cx="1466483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EducationField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873469" y="5134458"/>
            <a:ext cx="764666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Gender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859758" y="5461160"/>
            <a:ext cx="754191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JobRole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632113" y="5787861"/>
            <a:ext cx="1236036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MaritalStatus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770688" y="6130676"/>
            <a:ext cx="953214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OverTime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925022" y="4167695"/>
            <a:ext cx="754191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0.0499</a:t>
            </a:r>
            <a:endParaRPr lang="en-US" dirty="0"/>
          </a:p>
        </p:txBody>
      </p:sp>
      <p:sp>
        <p:nvSpPr>
          <p:cNvPr id="22" name="Object 21"/>
          <p:cNvSpPr/>
          <p:nvPr/>
        </p:nvSpPr>
        <p:spPr>
          <a:xfrm>
            <a:off x="2916949" y="4494397"/>
            <a:ext cx="764666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0.0094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913713" y="4821098"/>
            <a:ext cx="733242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0.2682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2915714" y="5163912"/>
            <a:ext cx="691342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0.5151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908441" y="5474501"/>
            <a:ext cx="764666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0.0000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2903672" y="5811193"/>
            <a:ext cx="764666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0.0000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900836" y="6105669"/>
            <a:ext cx="764666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0.0000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99950"/>
            <a:ext cx="12188952" cy="42653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360"/>
              </a:lnSpc>
              <a:buNone/>
            </a:pPr>
            <a:r>
              <a:rPr lang="en-US" b="1" sz="3000" spc="90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TOP 3 FACTORS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476006" y="2759417"/>
            <a:ext cx="1428393" cy="1428393"/>
          </a:xfrm>
          <a:prstGeom prst="roundRect">
            <a:avLst>
              <a:gd name="adj" fmla="val 6402"/>
            </a:avLst>
          </a:prstGeom>
          <a:noFill/>
          <a:ln w="25400">
            <a:solidFill>
              <a:srgbClr val="143f9c"/>
            </a:solidFill>
            <a:prstDash val="solid"/>
            <a:miter lim="800000"/>
          </a:ln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54981" y="3197357"/>
            <a:ext cx="885604" cy="542789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85102" y="4275200"/>
            <a:ext cx="2210200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b="1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Stock Option Level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085102" y="4614046"/>
            <a:ext cx="2210200" cy="22288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56"/>
              </a:lnSpc>
              <a:spcBef>
                <a:spcPts val="615"/>
              </a:spcBef>
              <a:buNone/>
            </a:pPr>
            <a:r>
              <a:rPr lang="en-US" sz="1320" spc="40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Relative Differences: -41.31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5380280" y="2759417"/>
            <a:ext cx="1428393" cy="1428393"/>
          </a:xfrm>
          <a:prstGeom prst="roundRect">
            <a:avLst>
              <a:gd name="adj" fmla="val 6402"/>
            </a:avLst>
          </a:prstGeom>
          <a:noFill/>
          <a:ln w="25400">
            <a:solidFill>
              <a:srgbClr val="143f9c"/>
            </a:solidFill>
            <a:prstDash val="solid"/>
            <a:miter lim="800000"/>
          </a:ln>
        </p:spPr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9903" y="3230858"/>
            <a:ext cx="561835" cy="485654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931764" y="4275200"/>
            <a:ext cx="2325423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b="1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Years In Current Role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931764" y="4614046"/>
            <a:ext cx="2325423" cy="22288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56"/>
              </a:lnSpc>
              <a:spcBef>
                <a:spcPts val="615"/>
              </a:spcBef>
              <a:buNone/>
            </a:pPr>
            <a:r>
              <a:rPr lang="en-US" sz="1320" spc="40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Relative Differences: -34.72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9284553" y="2759417"/>
            <a:ext cx="1428393" cy="1428393"/>
          </a:xfrm>
          <a:prstGeom prst="roundRect">
            <a:avLst>
              <a:gd name="adj" fmla="val 6402"/>
            </a:avLst>
          </a:prstGeom>
          <a:noFill/>
          <a:ln w="25400">
            <a:solidFill>
              <a:srgbClr val="143f9c"/>
            </a:solidFill>
            <a:prstDash val="solid"/>
            <a:miter lim="800000"/>
          </a:ln>
        </p:spPr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0928" y="3172273"/>
            <a:ext cx="533267" cy="599925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825563" y="4275200"/>
            <a:ext cx="2346373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b="1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Overtime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8825563" y="4609582"/>
            <a:ext cx="2346373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spcBef>
                <a:spcPts val="581"/>
              </a:spcBef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Prop of attrition: 0.317 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99950"/>
            <a:ext cx="12188952" cy="42653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360"/>
              </a:lnSpc>
              <a:buNone/>
            </a:pPr>
            <a:r>
              <a:rPr lang="en-US" sz="3000" spc="90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NAIVE BAYES MODEL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476006" y="2141161"/>
            <a:ext cx="1428393" cy="1428393"/>
          </a:xfrm>
          <a:prstGeom prst="roundRect">
            <a:avLst>
              <a:gd name="adj" fmla="val 6402"/>
            </a:avLst>
          </a:prstGeom>
          <a:noFill/>
          <a:ln w="25400">
            <a:solidFill>
              <a:srgbClr val="143f9c"/>
            </a:solidFill>
            <a:prstDash val="solid"/>
            <a:miter lim="800000"/>
          </a:ln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88465" y="2537258"/>
            <a:ext cx="799900" cy="638015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30422" y="3656944"/>
            <a:ext cx="3519560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82% accuracy on training data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30422" y="3995790"/>
            <a:ext cx="3519560" cy="44577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56"/>
              </a:lnSpc>
              <a:spcBef>
                <a:spcPts val="615"/>
              </a:spcBef>
              <a:buNone/>
            </a:pPr>
            <a:r>
              <a:rPr lang="en-US" sz="1320" spc="40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NB model achieved good performance with 82% accuracy on the training set.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5380280" y="2141161"/>
            <a:ext cx="1428393" cy="1428393"/>
          </a:xfrm>
          <a:prstGeom prst="roundRect">
            <a:avLst>
              <a:gd name="adj" fmla="val 6402"/>
            </a:avLst>
          </a:prstGeom>
          <a:noFill/>
          <a:ln w="25400">
            <a:solidFill>
              <a:srgbClr val="143f9c"/>
            </a:solidFill>
            <a:prstDash val="solid"/>
            <a:miter lim="800000"/>
          </a:ln>
        </p:spPr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0129" y="2512115"/>
            <a:ext cx="495176" cy="676106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214235" y="3656944"/>
            <a:ext cx="3760482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85% sensitivity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214235" y="3995790"/>
            <a:ext cx="3760482" cy="44577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56"/>
              </a:lnSpc>
              <a:spcBef>
                <a:spcPts val="615"/>
              </a:spcBef>
              <a:buNone/>
            </a:pPr>
            <a:r>
              <a:rPr lang="en-US" sz="1320" spc="40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model correctly identified 85% of positive cases, indicating good sensitivity.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9284553" y="2141161"/>
            <a:ext cx="1428393" cy="1428393"/>
          </a:xfrm>
          <a:prstGeom prst="roundRect">
            <a:avLst>
              <a:gd name="adj" fmla="val 6402"/>
            </a:avLst>
          </a:prstGeom>
          <a:noFill/>
          <a:ln w="25400">
            <a:solidFill>
              <a:srgbClr val="143f9c"/>
            </a:solidFill>
            <a:prstDash val="solid"/>
            <a:miter lim="800000"/>
          </a:ln>
        </p:spPr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47662" y="2520527"/>
            <a:ext cx="514221" cy="657061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170883" y="3656944"/>
            <a:ext cx="3655733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63% specificity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8170883" y="3995790"/>
            <a:ext cx="3655733" cy="44577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56"/>
              </a:lnSpc>
              <a:spcBef>
                <a:spcPts val="615"/>
              </a:spcBef>
              <a:buNone/>
            </a:pPr>
            <a:r>
              <a:rPr lang="en-US" sz="1320" spc="40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model had a moderate false positive rate with 63% specificity.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0" y="5589777"/>
            <a:ext cx="12188952" cy="1266508"/>
          </a:xfrm>
          <a:prstGeom prst="rect">
            <a:avLst/>
          </a:prstGeom>
          <a:solidFill>
            <a:srgbClr val="143f9c"/>
          </a:solidFill>
        </p:spPr>
      </p:sp>
      <p:sp>
        <p:nvSpPr>
          <p:cNvPr id="16" name="Object 15"/>
          <p:cNvSpPr/>
          <p:nvPr/>
        </p:nvSpPr>
        <p:spPr>
          <a:xfrm>
            <a:off x="829162" y="5901345"/>
            <a:ext cx="10530628" cy="64773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52"/>
              </a:lnSpc>
              <a:buNone/>
            </a:pPr>
            <a:r>
              <a:rPr lang="en-US" sz="2025" spc="61" kern="0" dirty="0" smtClean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Build the model using the top 11 numerical variables which have a relative difference at least 10%, and 5 categorical variables that has a p-value less than 0.01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99950"/>
            <a:ext cx="12188952" cy="42653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360"/>
              </a:lnSpc>
              <a:buNone/>
            </a:pPr>
            <a:r>
              <a:rPr lang="en-US" sz="3000" spc="90" kern="0" dirty="0" smtClean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KNN MODEL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476006" y="1983323"/>
            <a:ext cx="1428393" cy="1428393"/>
          </a:xfrm>
          <a:prstGeom prst="roundRect">
            <a:avLst>
              <a:gd name="adj" fmla="val 6402"/>
            </a:avLst>
          </a:prstGeom>
          <a:noFill/>
          <a:ln w="25400">
            <a:solidFill>
              <a:srgbClr val="143f9c"/>
            </a:solidFill>
            <a:prstDash val="solid"/>
            <a:miter lim="800000"/>
          </a:ln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63789" y="2379441"/>
            <a:ext cx="657061" cy="638015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15199" y="3499106"/>
            <a:ext cx="3750007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High model accuracy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15199" y="3837953"/>
            <a:ext cx="3750007" cy="44577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56"/>
              </a:lnSpc>
              <a:spcBef>
                <a:spcPts val="615"/>
              </a:spcBef>
              <a:buNone/>
            </a:pPr>
            <a:r>
              <a:rPr lang="en-US" sz="1320" spc="40" kern="0" dirty="0" smtClean="0">
                <a:solidFill>
                  <a:srgbClr val="ffffff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KNN model achieved an accuracy of 89% on the training data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5380280" y="1983323"/>
            <a:ext cx="1428393" cy="1428393"/>
          </a:xfrm>
          <a:prstGeom prst="roundRect">
            <a:avLst>
              <a:gd name="adj" fmla="val 6402"/>
            </a:avLst>
          </a:prstGeom>
          <a:noFill/>
          <a:ln w="25400">
            <a:solidFill>
              <a:srgbClr val="143f9c"/>
            </a:solidFill>
            <a:prstDash val="solid"/>
            <a:miter lim="800000"/>
          </a:ln>
        </p:spPr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4993" y="2295744"/>
            <a:ext cx="523744" cy="799900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570381" y="3499106"/>
            <a:ext cx="3048190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Good sensitivity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570381" y="3837953"/>
            <a:ext cx="3048190" cy="44577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56"/>
              </a:lnSpc>
              <a:spcBef>
                <a:spcPts val="615"/>
              </a:spcBef>
              <a:buNone/>
            </a:pPr>
            <a:r>
              <a:rPr lang="en-US" sz="1320" spc="40" kern="0" dirty="0" smtClean="0">
                <a:solidFill>
                  <a:srgbClr val="ffffff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sensitivity of the model was 94%, indicating a high true positive rate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9284553" y="1983323"/>
            <a:ext cx="1428393" cy="1428393"/>
          </a:xfrm>
          <a:prstGeom prst="roundRect">
            <a:avLst>
              <a:gd name="adj" fmla="val 6402"/>
            </a:avLst>
          </a:prstGeom>
          <a:noFill/>
          <a:ln w="25400">
            <a:solidFill>
              <a:srgbClr val="143f9c"/>
            </a:solidFill>
            <a:prstDash val="solid"/>
            <a:miter lim="800000"/>
          </a:ln>
        </p:spPr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5612" y="2354332"/>
            <a:ext cx="695151" cy="695151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144696" y="3499106"/>
            <a:ext cx="3708108" cy="2591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Moderate specificity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8144696" y="3837953"/>
            <a:ext cx="3708108" cy="44577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56"/>
              </a:lnSpc>
              <a:spcBef>
                <a:spcPts val="615"/>
              </a:spcBef>
              <a:buNone/>
            </a:pPr>
            <a:r>
              <a:rPr lang="en-US" sz="1320" spc="40" kern="0" dirty="0" smtClean="0">
                <a:solidFill>
                  <a:srgbClr val="ffffff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specificity was 65%, showing the model's moderate ability to detect true negatives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0" y="5218395"/>
            <a:ext cx="12188952" cy="1637890"/>
          </a:xfrm>
          <a:prstGeom prst="rect">
            <a:avLst/>
          </a:prstGeom>
          <a:solidFill>
            <a:srgbClr val="a4bab7"/>
          </a:solidFill>
        </p:spPr>
      </p:sp>
      <p:sp>
        <p:nvSpPr>
          <p:cNvPr id="16" name="Object 15"/>
          <p:cNvSpPr/>
          <p:nvPr/>
        </p:nvSpPr>
        <p:spPr>
          <a:xfrm>
            <a:off x="-95226" y="5529963"/>
            <a:ext cx="12379404" cy="32386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52"/>
              </a:lnSpc>
              <a:buNone/>
            </a:pPr>
            <a:r>
              <a:rPr lang="en-US" sz="2025" spc="61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Build the model using the top 11 numerical variables which have a relative difference at least 10%.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1201507" y="5900254"/>
            <a:ext cx="9785939" cy="64773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52"/>
              </a:lnSpc>
              <a:spcBef>
                <a:spcPts val="359"/>
              </a:spcBef>
              <a:buNone/>
            </a:pPr>
            <a:r>
              <a:rPr lang="en-US" sz="2025" spc="61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KNN model demonstrates strong predictive performance overall, with high accuracy and sensitivity but room for improvement in reducing false positives.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3829997" cy="5913546"/>
          </a:xfrm>
          <a:prstGeom prst="rect">
            <a:avLst/>
          </a:prstGeom>
          <a:solidFill>
            <a:srgbClr val="143f9c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28411" r="28411" t="0" b="0"/>
          <a:stretch/>
        </p:blipFill>
        <p:spPr>
          <a:xfrm>
            <a:off x="476131" y="476131"/>
            <a:ext cx="3829997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534671" y="2466358"/>
            <a:ext cx="7416215" cy="42653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360"/>
              </a:lnSpc>
              <a:buNone/>
            </a:pPr>
            <a:r>
              <a:rPr lang="en-US" sz="3000" spc="90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JOB SATISFACTION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534671" y="3033351"/>
            <a:ext cx="7416215" cy="133763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7"/>
              </a:lnSpc>
              <a:spcBef>
                <a:spcPts val="1085"/>
              </a:spcBef>
              <a:buNone/>
            </a:pPr>
            <a:r>
              <a:rPr lang="en-US" sz="1584" spc="47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Healthcare representatives had an average job satisfaction score of 2.83 out of 5 points, which was 0.04 to 0.1 points higher than other roles analyzed. This indicates healthcare representatives have a slightly higher level of satisfaction with their jobs compared to sales, research, and manufacturing roles.</a:t>
            </a:r>
            <a:endParaRPr lang="en-US" dirty="0"/>
          </a:p>
        </p:txBody>
      </p:sp>
    </p:spTree>
    <p:custDataLst/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Beautiful.ai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Attrition Analysis</dc:title>
  <dc:subject>Employee Attrition Analysis</dc:subject>
  <dc:creator>emerajmohammadi@smu.edu</dc:creator>
  <cp:lastModifiedBy>emerajmohammadi@smu.edu</cp:lastModifiedBy>
  <cp:revision>1</cp:revision>
  <dcterms:created xsi:type="dcterms:W3CDTF">2023-12-09T23:49:22.201Z</dcterms:created>
  <dcterms:modified xsi:type="dcterms:W3CDTF">2023-12-09T23:49:22.201Z</dcterms:modified>
</cp:coreProperties>
</file>